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9"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100" d="100"/>
          <a:sy n="100" d="100"/>
        </p:scale>
        <p:origin x="-6260" y="-48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2018/9/12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159</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113</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2018/9/12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2018/9/12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2018/9/12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2018/9/12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56.png"/><Relationship Id="rId3" Type="http://schemas.openxmlformats.org/officeDocument/2006/relationships/image" Target="../media/image151.png"/><Relationship Id="rId7" Type="http://schemas.openxmlformats.org/officeDocument/2006/relationships/image" Target="../media/image155.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4.png"/><Relationship Id="rId5" Type="http://schemas.openxmlformats.org/officeDocument/2006/relationships/image" Target="../media/image153.png"/><Relationship Id="rId4" Type="http://schemas.openxmlformats.org/officeDocument/2006/relationships/image" Target="../media/image152.png"/></Relationships>
</file>

<file path=ppt/slides/_rels/slide10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9.jpeg"/><Relationship Id="rId2" Type="http://schemas.openxmlformats.org/officeDocument/2006/relationships/image" Target="../media/image158.jpeg"/><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2.gif"/><Relationship Id="rId2" Type="http://schemas.openxmlformats.org/officeDocument/2006/relationships/image" Target="../media/image16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4.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72.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73.wmf"/><Relationship Id="rId4" Type="http://schemas.openxmlformats.org/officeDocument/2006/relationships/oleObject" Target="../embeddings/oleObject2.bin"/></Relationships>
</file>

<file path=ppt/slides/_rels/slide12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23.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8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84.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3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3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 Id="rId5" Type="http://schemas.openxmlformats.org/officeDocument/2006/relationships/image" Target="../media/image196.png"/><Relationship Id="rId4" Type="http://schemas.openxmlformats.org/officeDocument/2006/relationships/image" Target="../media/image195.png"/></Relationships>
</file>

<file path=ppt/slides/_rels/slide13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201.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5" Type="http://schemas.openxmlformats.org/officeDocument/2006/relationships/image" Target="../media/image209.png"/><Relationship Id="rId4" Type="http://schemas.openxmlformats.org/officeDocument/2006/relationships/image" Target="../media/image208.png"/></Relationships>
</file>

<file path=ppt/slides/_rels/slide144.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13.png"/><Relationship Id="rId7" Type="http://schemas.openxmlformats.org/officeDocument/2006/relationships/image" Target="../media/image217.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6.png"/><Relationship Id="rId5" Type="http://schemas.openxmlformats.org/officeDocument/2006/relationships/image" Target="../media/image215.png"/><Relationship Id="rId4" Type="http://schemas.openxmlformats.org/officeDocument/2006/relationships/image" Target="../media/image214.png"/></Relationships>
</file>

<file path=ppt/slides/_rels/slide147.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23.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5.png"/></Relationships>
</file>

<file path=ppt/slides/_rels/slide154.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image" Target="../media/image229.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 Id="rId5" Type="http://schemas.openxmlformats.org/officeDocument/2006/relationships/image" Target="../media/image234.png"/><Relationship Id="rId4" Type="http://schemas.openxmlformats.org/officeDocument/2006/relationships/image" Target="../media/image233.png"/></Relationships>
</file>

<file path=ppt/slides/_rels/slide159.xml.rels><?xml version="1.0" encoding="UTF-8" standalone="yes"?>
<Relationships xmlns="http://schemas.openxmlformats.org/package/2006/relationships"><Relationship Id="rId8" Type="http://schemas.openxmlformats.org/officeDocument/2006/relationships/image" Target="../media/image240.png"/><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8.png"/><Relationship Id="rId11" Type="http://schemas.openxmlformats.org/officeDocument/2006/relationships/image" Target="../media/image243.png"/><Relationship Id="rId5" Type="http://schemas.openxmlformats.org/officeDocument/2006/relationships/image" Target="../media/image237.png"/><Relationship Id="rId10" Type="http://schemas.openxmlformats.org/officeDocument/2006/relationships/image" Target="../media/image242.png"/><Relationship Id="rId4" Type="http://schemas.openxmlformats.org/officeDocument/2006/relationships/image" Target="../media/image236.png"/><Relationship Id="rId9" Type="http://schemas.openxmlformats.org/officeDocument/2006/relationships/image" Target="../media/image241.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gif"/><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e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1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9.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emf"/><Relationship Id="rId9" Type="http://schemas.openxmlformats.org/officeDocument/2006/relationships/image" Target="../media/image111.tiff"/></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4.pn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xmlns=""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xmlns=""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xmlns=""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smtClean="0">
                <a:solidFill>
                  <a:srgbClr val="FF0000"/>
                </a:solidFill>
              </a:rPr>
              <a:t>Secure storage</a:t>
            </a:r>
            <a:r>
              <a:rPr kumimoji="1" lang="zh-CN" altLang="en-US" dirty="0" smtClean="0"/>
              <a:t>其实就是</a:t>
            </a:r>
            <a:r>
              <a:rPr lang="zh-CN" altLang="en-US" dirty="0"/>
              <a:t>利用</a:t>
            </a:r>
            <a:r>
              <a:rPr lang="zh-CN" altLang="en-US" dirty="0" smtClean="0"/>
              <a:t>了</a:t>
            </a:r>
            <a:r>
              <a:rPr lang="en-US" altLang="zh-CN" dirty="0" err="1" smtClean="0"/>
              <a:t>TrustZone</a:t>
            </a:r>
            <a:r>
              <a:rPr lang="zh-CN" altLang="en-US" dirty="0" smtClean="0"/>
              <a:t>的一个</a:t>
            </a:r>
            <a:r>
              <a:rPr lang="en-US" altLang="zh-CN" dirty="0" smtClean="0"/>
              <a:t>application</a:t>
            </a:r>
            <a:r>
              <a:rPr lang="zh-CN" altLang="en-US" dirty="0" smtClean="0"/>
              <a:t>，干的事情就是</a:t>
            </a:r>
            <a:r>
              <a:rPr lang="zh-CN" altLang="en-US" b="1" dirty="0" smtClean="0"/>
              <a:t>在不把</a:t>
            </a:r>
            <a:r>
              <a:rPr lang="en-US" altLang="zh-CN" b="1" dirty="0" smtClean="0"/>
              <a:t>FEK</a:t>
            </a:r>
            <a:r>
              <a:rPr lang="zh-CN" altLang="en-US" b="1" dirty="0" smtClean="0"/>
              <a:t>泄露的情况下，加密</a:t>
            </a:r>
            <a:r>
              <a:rPr lang="en-US" altLang="zh-CN" b="1" dirty="0" smtClean="0"/>
              <a:t>/</a:t>
            </a:r>
            <a:r>
              <a:rPr lang="zh-CN" altLang="en-US" b="1" dirty="0" smtClean="0"/>
              <a:t>解密</a:t>
            </a:r>
            <a:r>
              <a:rPr lang="en-US" altLang="zh-CN" b="1" dirty="0" smtClean="0"/>
              <a:t>files </a:t>
            </a:r>
            <a:r>
              <a:rPr lang="en-US" altLang="zh-CN" dirty="0" smtClean="0"/>
              <a:t>(</a:t>
            </a:r>
            <a:r>
              <a:rPr lang="zh-CN" altLang="en-US" dirty="0" smtClean="0"/>
              <a:t>以为</a:t>
            </a:r>
            <a:r>
              <a:rPr lang="en-US" altLang="zh-CN" dirty="0" smtClean="0"/>
              <a:t>FEK</a:t>
            </a:r>
            <a:r>
              <a:rPr lang="zh-CN" altLang="en-US" dirty="0" smtClean="0"/>
              <a:t>总在</a:t>
            </a:r>
            <a:r>
              <a:rPr lang="en-US" altLang="zh-CN" dirty="0" smtClean="0"/>
              <a:t>secure world</a:t>
            </a:r>
            <a:r>
              <a:rPr lang="zh-CN" altLang="en-US" dirty="0" smtClean="0"/>
              <a:t>的</a:t>
            </a:r>
            <a:r>
              <a:rPr lang="en-US" altLang="zh-CN" dirty="0" smtClean="0"/>
              <a:t>memory</a:t>
            </a:r>
            <a:r>
              <a:rPr lang="zh-CN" altLang="en-US" dirty="0" smtClean="0"/>
              <a:t>之中，从</a:t>
            </a:r>
            <a:r>
              <a:rPr lang="en-US" altLang="zh-CN" dirty="0" smtClean="0"/>
              <a:t>normal world</a:t>
            </a:r>
            <a:r>
              <a:rPr lang="zh-CN" altLang="en-US" dirty="0" smtClean="0"/>
              <a:t>无法</a:t>
            </a:r>
            <a:r>
              <a:rPr lang="en-US" altLang="zh-CN" dirty="0" smtClean="0"/>
              <a:t>access</a:t>
            </a:r>
            <a:r>
              <a:rPr lang="zh-CN" altLang="en-US" dirty="0" smtClean="0"/>
              <a:t>，所以不会泄露</a:t>
            </a:r>
            <a:r>
              <a:rPr lang="en-US" altLang="zh-CN" dirty="0" smtClean="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这个金色的</a:t>
            </a:r>
            <a:r>
              <a:rPr kumimoji="1" lang="en-US" altLang="zh-CN" sz="1200" dirty="0" smtClean="0"/>
              <a:t>Key</a:t>
            </a:r>
            <a:r>
              <a:rPr kumimoji="1" lang="zh-CN" altLang="en-US" sz="1200" dirty="0" smtClean="0"/>
              <a:t>永远只在</a:t>
            </a:r>
            <a:r>
              <a:rPr kumimoji="1" lang="en-US" altLang="zh-CN" sz="1200" dirty="0" smtClean="0"/>
              <a:t>secure world</a:t>
            </a:r>
            <a:r>
              <a:rPr kumimoji="1" lang="zh-CN" altLang="en-US" sz="1200" dirty="0" smtClean="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用银色</a:t>
            </a:r>
            <a:r>
              <a:rPr kumimoji="1" lang="en-US" altLang="zh-CN" sz="1200" dirty="0" smtClean="0"/>
              <a:t>key</a:t>
            </a:r>
            <a:r>
              <a:rPr kumimoji="1" lang="zh-CN" altLang="en-US" sz="1200" dirty="0" smtClean="0"/>
              <a:t>加密</a:t>
            </a:r>
            <a:r>
              <a:rPr kumimoji="1" lang="en-US" altLang="zh-CN" sz="1200" dirty="0" smtClean="0"/>
              <a:t>file</a:t>
            </a:r>
          </a:p>
          <a:p>
            <a:r>
              <a:rPr lang="zh-CN" altLang="en-US" sz="1200" dirty="0"/>
              <a:t>然后</a:t>
            </a:r>
            <a:r>
              <a:rPr kumimoji="1" lang="zh-CN" altLang="en-US" sz="1200" dirty="0" smtClean="0"/>
              <a:t>用金色</a:t>
            </a:r>
            <a:r>
              <a:rPr kumimoji="1" lang="en-US" altLang="zh-CN" sz="1200" dirty="0" smtClean="0"/>
              <a:t>key</a:t>
            </a:r>
            <a:r>
              <a:rPr kumimoji="1" lang="zh-CN" altLang="en-US" sz="1200" dirty="0" smtClean="0"/>
              <a:t>加密</a:t>
            </a:r>
            <a:r>
              <a:rPr lang="zh-CN" altLang="en-US" sz="1200" dirty="0"/>
              <a:t>银</a:t>
            </a:r>
            <a:r>
              <a:rPr lang="zh-CN" altLang="en-US" sz="1200" dirty="0" smtClean="0"/>
              <a:t>色</a:t>
            </a:r>
            <a:r>
              <a:rPr lang="en-US" altLang="zh-CN" sz="1200" dirty="0" smtClean="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a:t>
            </a:r>
            <a:r>
              <a:rPr kumimoji="1" lang="zh-CN" altLang="en-US" dirty="0" smtClean="0"/>
              <a:t>能，正确的理解是</a:t>
            </a:r>
            <a:r>
              <a:rPr kumimoji="1" lang="en-US" altLang="zh-CN" dirty="0" err="1" smtClean="0"/>
              <a:t>eMMC</a:t>
            </a:r>
            <a:r>
              <a:rPr kumimoji="1" lang="zh-CN" altLang="en-US" dirty="0" smtClean="0"/>
              <a:t>之中有个</a:t>
            </a:r>
            <a:r>
              <a:rPr kumimoji="1" lang="en-US" altLang="zh-CN" dirty="0" smtClean="0"/>
              <a:t>partition</a:t>
            </a:r>
            <a:r>
              <a:rPr kumimoji="1" lang="zh-CN" altLang="en-US" dirty="0" smtClean="0"/>
              <a:t>是</a:t>
            </a:r>
            <a:r>
              <a:rPr kumimoji="1" lang="en-US" altLang="zh-CN" dirty="0" smtClean="0"/>
              <a:t>RPMB</a:t>
            </a:r>
            <a:r>
              <a:rPr kumimoji="1" lang="en-US" altLang="ja-JP" dirty="0"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smtClean="0"/>
              <a:t>eMMC</a:t>
            </a:r>
            <a:r>
              <a:rPr kumimoji="1" lang="zh-CN" altLang="en-US" dirty="0" smtClean="0"/>
              <a:t>中有多个</a:t>
            </a:r>
            <a:r>
              <a:rPr kumimoji="1" lang="en-US" altLang="zh-CN" dirty="0" smtClean="0"/>
              <a:t>partition</a:t>
            </a:r>
            <a:r>
              <a:rPr lang="zh-CN" altLang="en-US" dirty="0" smtClean="0"/>
              <a:t>，但</a:t>
            </a:r>
            <a:r>
              <a:rPr kumimoji="1" lang="zh-CN" altLang="en-US" dirty="0" smtClean="0"/>
              <a:t>只有这个</a:t>
            </a:r>
            <a:r>
              <a:rPr kumimoji="1" lang="en-US" altLang="zh-CN" dirty="0" smtClean="0"/>
              <a:t>partition</a:t>
            </a:r>
            <a:r>
              <a:rPr kumimoji="1" lang="zh-CN" altLang="en-US" dirty="0" smtClean="0"/>
              <a:t>可以</a:t>
            </a:r>
            <a:r>
              <a:rPr kumimoji="1" lang="en-US" altLang="zh-CN" dirty="0" smtClean="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smtClean="0">
                <a:solidFill>
                  <a:srgbClr val="FF0000"/>
                </a:solidFill>
              </a:rPr>
              <a:t>OP-TEE</a:t>
            </a:r>
            <a:r>
              <a:rPr kumimoji="1" lang="en-US" altLang="ja-JP" dirty="0" smtClean="0"/>
              <a:t>: open source trusted execution environment, </a:t>
            </a:r>
            <a:r>
              <a:rPr lang="zh-CN" altLang="en-US" dirty="0" smtClean="0"/>
              <a:t>在</a:t>
            </a:r>
            <a:r>
              <a:rPr lang="en-US" altLang="zh-CN" dirty="0" err="1" smtClean="0"/>
              <a:t>TrustZone</a:t>
            </a:r>
            <a:r>
              <a:rPr lang="zh-CN" altLang="en-US" dirty="0" smtClean="0"/>
              <a:t>中运行的</a:t>
            </a:r>
            <a:r>
              <a:rPr lang="en-US" altLang="zh-CN" dirty="0" smtClean="0"/>
              <a:t>OS</a:t>
            </a:r>
            <a:r>
              <a:rPr lang="zh-CN" altLang="en-US" dirty="0" smtClean="0"/>
              <a:t>，可以在</a:t>
            </a:r>
            <a:r>
              <a:rPr lang="en-US" altLang="zh-CN" dirty="0" err="1" smtClean="0"/>
              <a:t>Renesas</a:t>
            </a:r>
            <a:r>
              <a:rPr lang="zh-CN" altLang="en-US" dirty="0" smtClean="0"/>
              <a:t>的</a:t>
            </a:r>
            <a:r>
              <a:rPr lang="en-US" altLang="zh-CN" dirty="0" smtClean="0"/>
              <a:t>R-Car</a:t>
            </a:r>
            <a:r>
              <a:rPr lang="zh-CN" altLang="en-US" dirty="0" smtClean="0"/>
              <a:t>系列</a:t>
            </a:r>
            <a:r>
              <a:rPr lang="en-US" altLang="zh-CN" dirty="0" err="1" smtClean="0"/>
              <a:t>SoC</a:t>
            </a:r>
            <a:r>
              <a:rPr lang="zh-CN" altLang="en-US" dirty="0" smtClean="0"/>
              <a:t>的</a:t>
            </a:r>
            <a:r>
              <a:rPr lang="en-US" altLang="zh-CN" dirty="0" err="1" smtClean="0"/>
              <a:t>TurstZone</a:t>
            </a:r>
            <a:r>
              <a:rPr lang="zh-CN" altLang="en-US" dirty="0" smtClean="0"/>
              <a:t>上跑的</a:t>
            </a:r>
            <a:r>
              <a:rPr lang="en-US" altLang="zh-CN" dirty="0" smtClean="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a:t>
            </a:r>
            <a:r>
              <a:rPr lang="en-US" altLang="ja-JP" dirty="0" smtClean="0"/>
              <a:t>TPM‘s </a:t>
            </a:r>
            <a:r>
              <a:rPr lang="en-US" altLang="ja-JP" dirty="0"/>
              <a:t>technical specification was written by a computer industry consortium called Trusted Computing Group (</a:t>
            </a:r>
            <a:r>
              <a:rPr lang="en-US" altLang="ja-JP" b="1" dirty="0">
                <a:solidFill>
                  <a:srgbClr val="FF0000"/>
                </a:solidFill>
              </a:rPr>
              <a:t>TCG</a:t>
            </a:r>
            <a:r>
              <a:rPr lang="en-US" altLang="ja-JP" dirty="0"/>
              <a:t>). </a:t>
            </a:r>
            <a:endParaRPr lang="en-US" altLang="ja-JP" dirty="0" smtClean="0"/>
          </a:p>
          <a:p>
            <a:r>
              <a:rPr lang="en-US" altLang="ja-JP" dirty="0" smtClean="0"/>
              <a:t>Infineon</a:t>
            </a:r>
            <a:r>
              <a:rPr lang="zh-CN" altLang="en-US" dirty="0" smtClean="0"/>
              <a:t>生产这种</a:t>
            </a:r>
            <a:r>
              <a:rPr lang="en-US" altLang="zh-CN" dirty="0" smtClean="0"/>
              <a:t>TPM module</a:t>
            </a:r>
            <a:r>
              <a:rPr lang="zh-CN" altLang="en-US" dirty="0" smtClean="0"/>
              <a:t>，</a:t>
            </a:r>
            <a:r>
              <a:rPr lang="en-US" altLang="zh-CN" dirty="0" smtClean="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smtClean="0"/>
              <a:t>关于</a:t>
            </a:r>
            <a:r>
              <a:rPr lang="en-US" altLang="zh-CN" dirty="0" err="1" smtClean="0"/>
              <a:t>trustzone</a:t>
            </a:r>
            <a:r>
              <a:rPr lang="zh-CN" altLang="en-US" dirty="0" smtClean="0"/>
              <a:t>的认知更新一下，</a:t>
            </a:r>
            <a:r>
              <a:rPr lang="en-US" altLang="zh-CN" dirty="0" err="1" smtClean="0"/>
              <a:t>SoC</a:t>
            </a:r>
            <a:r>
              <a:rPr lang="zh-CN" altLang="en-US" dirty="0" smtClean="0"/>
              <a:t>的</a:t>
            </a:r>
            <a:r>
              <a:rPr lang="en-US" altLang="zh-CN" dirty="0" smtClean="0"/>
              <a:t>memory</a:t>
            </a:r>
            <a:r>
              <a:rPr lang="zh-CN" altLang="en-US" dirty="0" smtClean="0"/>
              <a:t>有</a:t>
            </a:r>
            <a:r>
              <a:rPr lang="en-US" altLang="zh-CN" dirty="0" smtClean="0"/>
              <a:t>normal world</a:t>
            </a:r>
            <a:r>
              <a:rPr lang="zh-CN" altLang="en-US" dirty="0" smtClean="0"/>
              <a:t>用</a:t>
            </a:r>
            <a:r>
              <a:rPr lang="en-US" altLang="zh-CN" dirty="0" smtClean="0"/>
              <a:t>memory</a:t>
            </a:r>
            <a:r>
              <a:rPr lang="zh-CN" altLang="en-US" dirty="0" smtClean="0"/>
              <a:t>和</a:t>
            </a:r>
            <a:r>
              <a:rPr lang="en-US" altLang="zh-CN" dirty="0" smtClean="0"/>
              <a:t>secure world</a:t>
            </a:r>
            <a:r>
              <a:rPr lang="zh-CN" altLang="en-US" dirty="0" smtClean="0"/>
              <a:t>用</a:t>
            </a:r>
            <a:r>
              <a:rPr lang="en-US" altLang="zh-CN" dirty="0" smtClean="0"/>
              <a:t>memory</a:t>
            </a:r>
            <a:r>
              <a:rPr lang="zh-CN" altLang="en-US" dirty="0" smtClean="0"/>
              <a:t>，这两种</a:t>
            </a:r>
            <a:r>
              <a:rPr lang="en-US" altLang="zh-CN" dirty="0" smtClean="0"/>
              <a:t>memory</a:t>
            </a:r>
            <a:r>
              <a:rPr lang="zh-CN" altLang="en-US" dirty="0" smtClean="0"/>
              <a:t>有</a:t>
            </a:r>
            <a:r>
              <a:rPr lang="en-US" altLang="zh-CN" dirty="0" smtClean="0"/>
              <a:t>Hardware</a:t>
            </a:r>
            <a:r>
              <a:rPr lang="zh-CN" altLang="en-US" dirty="0" smtClean="0"/>
              <a:t>限制不能共享；</a:t>
            </a:r>
            <a:endParaRPr lang="en-US" altLang="zh-CN" dirty="0" smtClean="0"/>
          </a:p>
          <a:p>
            <a:r>
              <a:rPr lang="zh-CN" altLang="en-US" dirty="0" smtClean="0"/>
              <a:t>除此之外还有</a:t>
            </a:r>
            <a:r>
              <a:rPr lang="en-US" altLang="zh-CN" dirty="0" smtClean="0"/>
              <a:t>shared memory</a:t>
            </a:r>
            <a:r>
              <a:rPr lang="zh-CN" altLang="en-US" dirty="0" smtClean="0"/>
              <a:t>，这种</a:t>
            </a:r>
            <a:r>
              <a:rPr lang="en-US" altLang="zh-CN" dirty="0" smtClean="0"/>
              <a:t>memory</a:t>
            </a:r>
            <a:r>
              <a:rPr lang="zh-CN" altLang="en-US" dirty="0" smtClean="0"/>
              <a:t>可以用来在</a:t>
            </a:r>
            <a:r>
              <a:rPr lang="en-US" altLang="zh-CN" dirty="0" smtClean="0"/>
              <a:t>normal</a:t>
            </a:r>
            <a:r>
              <a:rPr lang="zh-CN" altLang="en-US" dirty="0" smtClean="0"/>
              <a:t>和</a:t>
            </a:r>
            <a:r>
              <a:rPr lang="en-US" altLang="zh-CN" dirty="0" smtClean="0"/>
              <a:t>secure</a:t>
            </a:r>
            <a:r>
              <a:rPr lang="zh-CN" altLang="en-US" dirty="0" smtClean="0"/>
              <a:t> </a:t>
            </a:r>
            <a:r>
              <a:rPr lang="en-US" altLang="zh-CN" dirty="0" smtClean="0"/>
              <a:t>world</a:t>
            </a:r>
            <a:r>
              <a:rPr lang="zh-CN" altLang="en-US" dirty="0" smtClean="0"/>
              <a:t>之间交换</a:t>
            </a:r>
            <a:r>
              <a:rPr lang="en-US" altLang="zh-CN" dirty="0" smtClean="0"/>
              <a:t>data</a:t>
            </a:r>
          </a:p>
          <a:p>
            <a:r>
              <a:rPr lang="zh-CN" altLang="en-US" dirty="0" smtClean="0"/>
              <a:t>一个</a:t>
            </a:r>
            <a:r>
              <a:rPr lang="en-US" altLang="zh-CN" dirty="0" err="1" smtClean="0"/>
              <a:t>SoC</a:t>
            </a:r>
            <a:r>
              <a:rPr lang="zh-CN" altLang="en-US" dirty="0" smtClean="0"/>
              <a:t>一般有多个</a:t>
            </a:r>
            <a:r>
              <a:rPr lang="en-US" altLang="zh-CN" dirty="0" smtClean="0"/>
              <a:t>CPU core</a:t>
            </a:r>
            <a:r>
              <a:rPr lang="zh-CN" altLang="en-US" dirty="0" smtClean="0"/>
              <a:t>，可以设置一个或者多个</a:t>
            </a:r>
            <a:r>
              <a:rPr lang="en-US" altLang="zh-CN" dirty="0" smtClean="0"/>
              <a:t>CPU core</a:t>
            </a:r>
            <a:r>
              <a:rPr lang="zh-CN" altLang="en-US" dirty="0" smtClean="0"/>
              <a:t>来执行</a:t>
            </a:r>
            <a:r>
              <a:rPr lang="en-US" altLang="zh-CN" dirty="0" smtClean="0"/>
              <a:t>secure world memory</a:t>
            </a:r>
            <a:r>
              <a:rPr lang="zh-CN" altLang="en-US" dirty="0" smtClean="0"/>
              <a:t>上的数据，</a:t>
            </a:r>
            <a:r>
              <a:rPr lang="en-US" altLang="zh-CN" dirty="0" smtClean="0"/>
              <a:t>EL3</a:t>
            </a:r>
            <a:r>
              <a:rPr lang="zh-CN" altLang="en-US" dirty="0" smtClean="0"/>
              <a:t>上的</a:t>
            </a:r>
            <a:r>
              <a:rPr lang="en-US" altLang="zh-CN" dirty="0" smtClean="0"/>
              <a:t>monitor</a:t>
            </a:r>
            <a:r>
              <a:rPr lang="zh-CN" altLang="en-US" dirty="0" smtClean="0"/>
              <a:t>负责管理</a:t>
            </a:r>
            <a:r>
              <a:rPr lang="en-US" altLang="zh-CN" dirty="0" smtClean="0"/>
              <a:t>CPU core</a:t>
            </a:r>
            <a:r>
              <a:rPr lang="zh-CN" altLang="en-US" dirty="0" smtClean="0"/>
              <a:t>什么时候执行</a:t>
            </a:r>
            <a:r>
              <a:rPr lang="en-US" altLang="zh-CN" dirty="0" smtClean="0"/>
              <a:t>normal world</a:t>
            </a:r>
            <a:r>
              <a:rPr lang="zh-CN" altLang="en-US" dirty="0" smtClean="0"/>
              <a:t>的数据，什么时候执行</a:t>
            </a:r>
            <a:r>
              <a:rPr lang="en-US" altLang="zh-CN" dirty="0" smtClean="0"/>
              <a:t>secure world</a:t>
            </a:r>
            <a:r>
              <a:rPr lang="zh-CN" altLang="en-US" dirty="0" smtClean="0"/>
              <a:t>的数据</a:t>
            </a:r>
            <a:endParaRPr lang="en-US" altLang="zh-CN" dirty="0" smtClean="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xmlns=""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51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xmlns=""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xmlns=""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xmlns=""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xmlns=""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xmlns=""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xmlns=""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xmlns=""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xmlns=""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xmlns=""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xmlns=""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xmlns=""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xmlns=""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xmlns=""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xmlns=""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xmlns=""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xmlns=""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xmlns=""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xmlns=""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xmlns=""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xmlns=""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xmlns=""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xmlns=""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xmlns=""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xmlns=""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3" name="正方形/長方形 2"/>
          <p:cNvSpPr/>
          <p:nvPr/>
        </p:nvSpPr>
        <p:spPr>
          <a:xfrm>
            <a:off x="1714500" y="3833336"/>
            <a:ext cx="3429000" cy="1477328"/>
          </a:xfrm>
          <a:prstGeom prst="rect">
            <a:avLst/>
          </a:prstGeom>
        </p:spPr>
        <p:txBody>
          <a:bodyPr>
            <a:spAutoFit/>
          </a:bodyPr>
          <a:lstStyle/>
          <a:p>
            <a:r>
              <a:rPr lang="en-US" altLang="ja-JP" dirty="0"/>
              <a:t>The </a:t>
            </a:r>
            <a:r>
              <a:rPr lang="en-US" altLang="ja-JP" b="1" dirty="0"/>
              <a:t>Opal Storage Specification</a:t>
            </a:r>
            <a:r>
              <a:rPr lang="en-US" altLang="ja-JP" dirty="0"/>
              <a:t> is a set of specifications for features of data storage devices (such as disk drives) that enhance their security. </a:t>
            </a:r>
            <a:endParaRPr lang="ja-JP" altLang="en-US"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993"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xmlns=""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xmlns=""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smtClean="0"/>
              <a:t>Block diagram</a:t>
            </a:r>
            <a:r>
              <a:rPr kumimoji="1" lang="en-US" altLang="ja-JP" dirty="0" smtClean="0"/>
              <a:t>, </a:t>
            </a:r>
            <a:r>
              <a:rPr kumimoji="1" lang="en-US" altLang="zh-CN" dirty="0" err="1" smtClean="0"/>
              <a:t>SoC</a:t>
            </a:r>
            <a:r>
              <a:rPr kumimoji="1" lang="zh-CN" altLang="en-US" dirty="0" smtClean="0"/>
              <a:t>的硬件</a:t>
            </a:r>
            <a:r>
              <a:rPr kumimoji="1" lang="en-US" altLang="zh-CN" dirty="0" err="1" smtClean="0"/>
              <a:t>blcok</a:t>
            </a:r>
            <a:r>
              <a:rPr lang="zh-CN" altLang="en-US" dirty="0"/>
              <a:t>图</a:t>
            </a:r>
            <a:endParaRPr kumimoji="1" lang="en-US" altLang="ja-JP" dirty="0" smtClean="0"/>
          </a:p>
          <a:p>
            <a:pPr marL="285750" indent="-285750">
              <a:buFont typeface="Arial" panose="020B0604020202020204" pitchFamily="34" charset="0"/>
              <a:buChar char="•"/>
            </a:pPr>
            <a:r>
              <a:rPr lang="zh-CN" altLang="en-US" dirty="0" smtClean="0"/>
              <a:t>经常出现在</a:t>
            </a:r>
            <a:r>
              <a:rPr lang="en-US" altLang="zh-CN" dirty="0" err="1" smtClean="0"/>
              <a:t>SoC</a:t>
            </a:r>
            <a:r>
              <a:rPr lang="zh-CN" altLang="en-US" dirty="0" smtClean="0"/>
              <a:t>的说明文档之中</a:t>
            </a:r>
            <a:endParaRPr lang="en-US" altLang="zh-CN" dirty="0" smtClean="0"/>
          </a:p>
          <a:p>
            <a:pPr marL="285750" indent="-285750">
              <a:buFont typeface="Arial" panose="020B0604020202020204" pitchFamily="34" charset="0"/>
              <a:buChar char="•"/>
            </a:pPr>
            <a:r>
              <a:rPr kumimoji="1" lang="en-US" altLang="zh-CN" dirty="0" err="1" smtClean="0"/>
              <a:t>SoC</a:t>
            </a:r>
            <a:r>
              <a:rPr lang="zh-CN" altLang="en-US" dirty="0" smtClean="0"/>
              <a:t>的上层概念是</a:t>
            </a:r>
            <a:r>
              <a:rPr lang="en-US" altLang="zh-CN" dirty="0" smtClean="0"/>
              <a:t>LSI</a:t>
            </a:r>
          </a:p>
          <a:p>
            <a:pPr marL="285750" indent="-285750">
              <a:buFont typeface="Arial" panose="020B0604020202020204" pitchFamily="34" charset="0"/>
              <a:buChar char="•"/>
            </a:pPr>
            <a:r>
              <a:rPr kumimoji="1" lang="zh-CN" altLang="en-US" dirty="0" smtClean="0"/>
              <a:t>左图中每一个</a:t>
            </a:r>
            <a:r>
              <a:rPr kumimoji="1" lang="en-US" altLang="zh-CN" dirty="0" smtClean="0"/>
              <a:t>block</a:t>
            </a:r>
            <a:r>
              <a:rPr kumimoji="1" lang="zh-CN" altLang="en-US" dirty="0" smtClean="0"/>
              <a:t>是一个</a:t>
            </a:r>
            <a:r>
              <a:rPr lang="zh-CN" altLang="en-US" dirty="0" smtClean="0"/>
              <a:t>“</a:t>
            </a:r>
            <a:r>
              <a:rPr lang="en-US" altLang="zh-CN" b="1" dirty="0" smtClean="0">
                <a:solidFill>
                  <a:srgbClr val="FF0000"/>
                </a:solidFill>
              </a:rPr>
              <a:t>IP core</a:t>
            </a:r>
            <a:r>
              <a:rPr lang="zh-CN" altLang="en-US" dirty="0" smtClean="0"/>
              <a:t>”</a:t>
            </a:r>
            <a:r>
              <a:rPr lang="en-US" altLang="zh-CN" dirty="0" smtClean="0"/>
              <a:t>(</a:t>
            </a:r>
            <a:r>
              <a:rPr lang="en-US" altLang="ja-JP" dirty="0"/>
              <a:t>intellectual property </a:t>
            </a:r>
            <a:r>
              <a:rPr lang="en-US" altLang="ja-JP" dirty="0" smtClean="0"/>
              <a:t>core</a:t>
            </a:r>
            <a:r>
              <a:rPr lang="en-US" altLang="zh-CN" dirty="0" smtClean="0"/>
              <a:t>),</a:t>
            </a:r>
            <a:r>
              <a:rPr lang="zh-CN" altLang="en-US" dirty="0" smtClean="0"/>
              <a:t>负责一个具体机能</a:t>
            </a:r>
            <a:endParaRPr lang="en-US" altLang="zh-CN" dirty="0" smtClean="0"/>
          </a:p>
          <a:p>
            <a:pPr marL="285750" indent="-285750">
              <a:buFont typeface="Arial" panose="020B0604020202020204" pitchFamily="34" charset="0"/>
              <a:buChar char="•"/>
            </a:pPr>
            <a:r>
              <a:rPr kumimoji="1" lang="zh-CN" altLang="en-US" dirty="0" smtClean="0"/>
              <a:t>但注意，左图是非常</a:t>
            </a:r>
            <a:r>
              <a:rPr kumimoji="1" lang="en-US" altLang="zh-CN" dirty="0" smtClean="0"/>
              <a:t>high level review</a:t>
            </a:r>
            <a:r>
              <a:rPr kumimoji="1" lang="zh-CN" altLang="en-US" dirty="0" smtClean="0"/>
              <a:t>的一张图，要具体的话能非常具体，其中</a:t>
            </a:r>
            <a:r>
              <a:rPr kumimoji="1" lang="en-US" altLang="zh-CN" dirty="0" smtClean="0"/>
              <a:t>secure engine</a:t>
            </a:r>
            <a:r>
              <a:rPr kumimoji="1" lang="zh-CN" altLang="en-US" dirty="0" smtClean="0"/>
              <a:t>的具体图见</a:t>
            </a:r>
            <a:r>
              <a:rPr kumimoji="1" lang="zh-CN" altLang="en-US" dirty="0" smtClean="0"/>
              <a:t>右</a:t>
            </a:r>
            <a:endParaRPr kumimoji="1" lang="en-US" altLang="zh-CN" dirty="0" smtClean="0"/>
          </a:p>
          <a:p>
            <a:pPr marL="285750" indent="-285750">
              <a:buFont typeface="Arial" panose="020B0604020202020204" pitchFamily="34" charset="0"/>
              <a:buChar char="•"/>
            </a:pPr>
            <a:r>
              <a:rPr lang="zh-CN" altLang="en-US" dirty="0" smtClean="0"/>
              <a:t>相对</a:t>
            </a:r>
            <a:r>
              <a:rPr lang="en-US" altLang="zh-CN" dirty="0" smtClean="0"/>
              <a:t>IP core</a:t>
            </a:r>
            <a:r>
              <a:rPr lang="zh-CN" altLang="en-US" dirty="0" smtClean="0"/>
              <a:t>，还有</a:t>
            </a:r>
            <a:r>
              <a:rPr lang="en-US" altLang="zh-CN" b="1" dirty="0" smtClean="0"/>
              <a:t>CPU core</a:t>
            </a:r>
            <a:r>
              <a:rPr lang="zh-CN" altLang="en-US" dirty="0" smtClean="0"/>
              <a:t>，或者叫</a:t>
            </a:r>
            <a:r>
              <a:rPr lang="en-US" altLang="zh-CN" b="1" dirty="0" smtClean="0"/>
              <a:t>general core</a:t>
            </a:r>
            <a:r>
              <a:rPr lang="zh-CN" altLang="en-US" dirty="0" smtClean="0"/>
              <a:t>，这种</a:t>
            </a:r>
            <a:r>
              <a:rPr lang="en-US" altLang="zh-CN" dirty="0" smtClean="0"/>
              <a:t>core</a:t>
            </a:r>
            <a:r>
              <a:rPr lang="zh-CN" altLang="en-US" dirty="0" smtClean="0"/>
              <a:t>和</a:t>
            </a:r>
            <a:r>
              <a:rPr lang="en-US" altLang="zh-CN" dirty="0" smtClean="0"/>
              <a:t>IP core</a:t>
            </a:r>
            <a:r>
              <a:rPr lang="zh-CN" altLang="en-US" dirty="0" smtClean="0"/>
              <a:t>的不同是，</a:t>
            </a:r>
            <a:r>
              <a:rPr lang="en-US" altLang="zh-CN" dirty="0" smtClean="0"/>
              <a:t>CPU core</a:t>
            </a:r>
            <a:r>
              <a:rPr lang="zh-CN" altLang="en-US" dirty="0" smtClean="0"/>
              <a:t>可以用来进行一般计算，而</a:t>
            </a:r>
            <a:r>
              <a:rPr lang="en-US" altLang="zh-CN" dirty="0" smtClean="0"/>
              <a:t>IP core</a:t>
            </a:r>
            <a:r>
              <a:rPr lang="zh-CN" altLang="en-US" dirty="0" smtClean="0"/>
              <a:t>的硬件构造不同，只能进行某种专门的工作</a:t>
            </a:r>
            <a:r>
              <a:rPr lang="en-US" altLang="zh-CN" dirty="0" smtClean="0"/>
              <a:t>(</a:t>
            </a:r>
            <a:r>
              <a:rPr lang="zh-CN" altLang="en-US" dirty="0" smtClean="0"/>
              <a:t>比如说</a:t>
            </a:r>
            <a:r>
              <a:rPr lang="en-US" altLang="zh-CN" dirty="0" smtClean="0"/>
              <a:t>secure core</a:t>
            </a:r>
            <a:r>
              <a:rPr lang="zh-CN" altLang="en-US" dirty="0" smtClean="0"/>
              <a:t>只能加密解密，</a:t>
            </a:r>
            <a:r>
              <a:rPr lang="en-US" altLang="zh-CN" dirty="0" smtClean="0"/>
              <a:t>display core</a:t>
            </a:r>
            <a:r>
              <a:rPr lang="zh-CN" altLang="en-US" dirty="0" smtClean="0"/>
              <a:t>只能负责把显示信息传给</a:t>
            </a:r>
            <a:r>
              <a:rPr lang="en-US" altLang="zh-CN" dirty="0" smtClean="0"/>
              <a:t>display</a:t>
            </a:r>
            <a:r>
              <a:rPr lang="zh-CN" altLang="en-US" dirty="0" smtClean="0"/>
              <a:t>，等</a:t>
            </a:r>
            <a:r>
              <a:rPr lang="en-US" altLang="zh-CN" dirty="0" smtClean="0"/>
              <a:t>)</a:t>
            </a:r>
            <a:endParaRPr kumimoji="1" lang="en-US" altLang="zh-CN"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25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xmlns=""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xmlns=""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xmlns=""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software package</a:t>
            </a:r>
            <a:r>
              <a:rPr kumimoji="1" lang="zh-CN" altLang="en-US" dirty="0" smtClean="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smtClean="0"/>
              <a:t>红色虚线</a:t>
            </a:r>
            <a:r>
              <a:rPr kumimoji="1" lang="en-US" altLang="zh-CN" sz="1200" dirty="0" smtClean="0"/>
              <a:t>box</a:t>
            </a:r>
            <a:r>
              <a:rPr kumimoji="1" lang="zh-CN" altLang="en-US" sz="1200" dirty="0" smtClean="0"/>
              <a:t>中的东西指在</a:t>
            </a:r>
            <a:r>
              <a:rPr kumimoji="1" lang="en-US" altLang="zh-CN" sz="1200" dirty="0" smtClean="0"/>
              <a:t>HU</a:t>
            </a:r>
            <a:r>
              <a:rPr kumimoji="1" lang="zh-CN" altLang="en-US" sz="1200" dirty="0" smtClean="0"/>
              <a:t>的</a:t>
            </a:r>
            <a:r>
              <a:rPr kumimoji="1" lang="en-US" altLang="zh-CN" sz="1200" dirty="0" err="1" smtClean="0"/>
              <a:t>TrustZone</a:t>
            </a:r>
            <a:r>
              <a:rPr kumimoji="1" lang="zh-CN" altLang="en-US" sz="1200" dirty="0" smtClean="0"/>
              <a:t>中</a:t>
            </a:r>
            <a:endParaRPr kumimoji="1" lang="en-US" altLang="zh-CN" sz="1200" dirty="0" smtClean="0"/>
          </a:p>
          <a:p>
            <a:pPr algn="r"/>
            <a:r>
              <a:rPr lang="zh-CN" altLang="en-US" sz="1200" dirty="0" smtClean="0"/>
              <a:t>事先</a:t>
            </a:r>
            <a:r>
              <a:rPr lang="en-US" altLang="zh-CN" sz="1200" dirty="0" smtClean="0"/>
              <a:t>OEM</a:t>
            </a:r>
            <a:r>
              <a:rPr lang="zh-CN" altLang="en-US" sz="1200" dirty="0" smtClean="0"/>
              <a:t>和</a:t>
            </a:r>
            <a:r>
              <a:rPr lang="en-US" altLang="zh-CN" sz="1200" dirty="0" smtClean="0"/>
              <a:t>HU</a:t>
            </a:r>
            <a:r>
              <a:rPr lang="zh-CN" altLang="en-US" sz="1200" dirty="0" smtClean="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为了减少传输量，不传整个</a:t>
            </a:r>
            <a:r>
              <a:rPr kumimoji="1" lang="en-US" altLang="zh-CN" sz="1050" dirty="0" smtClean="0"/>
              <a:t>package</a:t>
            </a:r>
            <a:r>
              <a:rPr kumimoji="1" lang="zh-CN" altLang="en-US" sz="1050" dirty="0" smtClean="0"/>
              <a:t>给</a:t>
            </a:r>
            <a:r>
              <a:rPr kumimoji="1" lang="en-US" altLang="zh-CN" sz="1050" dirty="0" smtClean="0"/>
              <a:t>OEM</a:t>
            </a:r>
          </a:p>
          <a:p>
            <a:r>
              <a:rPr lang="zh-CN" altLang="en-US" sz="1050" dirty="0" smtClean="0"/>
              <a:t>只传</a:t>
            </a:r>
            <a:r>
              <a:rPr lang="en-US" altLang="zh-CN" sz="1050" dirty="0" smtClean="0"/>
              <a:t>metadata</a:t>
            </a:r>
            <a:r>
              <a:rPr lang="zh-CN" altLang="en-US" sz="1050" dirty="0" smtClean="0"/>
              <a:t>和</a:t>
            </a:r>
            <a:r>
              <a:rPr lang="en-US" altLang="zh-CN" sz="1050" dirty="0" smtClean="0"/>
              <a:t>package</a:t>
            </a:r>
            <a:r>
              <a:rPr lang="zh-CN" altLang="en-US" sz="1050" dirty="0" smtClean="0"/>
              <a:t>的</a:t>
            </a:r>
            <a:r>
              <a:rPr lang="en-US" altLang="zh-CN" sz="1050" dirty="0" smtClean="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smtClean="0"/>
              <a:t>下面，两张图时</a:t>
            </a:r>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的署名认证</a:t>
            </a:r>
            <a:r>
              <a:rPr kumimoji="1" lang="en-US" altLang="zh-CN" sz="1400" b="1" dirty="0" smtClean="0">
                <a:solidFill>
                  <a:srgbClr val="FF0000"/>
                </a:solidFill>
              </a:rPr>
              <a:t>sequence </a:t>
            </a:r>
          </a:p>
          <a:p>
            <a:r>
              <a:rPr kumimoji="1" lang="zh-CN" altLang="en-US" sz="1400" dirty="0" smtClean="0"/>
              <a:t>和 </a:t>
            </a:r>
            <a:endParaRPr kumimoji="1" lang="en-US" altLang="zh-CN" sz="1400" dirty="0" smtClean="0"/>
          </a:p>
          <a:p>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的解密</a:t>
            </a:r>
            <a:r>
              <a:rPr kumimoji="1" lang="en-US" altLang="zh-CN" sz="1400" b="1" dirty="0" smtClean="0">
                <a:solidFill>
                  <a:srgbClr val="FF0000"/>
                </a:solidFill>
              </a:rPr>
              <a:t>key exchange</a:t>
            </a:r>
            <a:r>
              <a:rPr kumimoji="1" lang="zh-CN" altLang="en-US" sz="1400" b="1" dirty="0" smtClean="0">
                <a:solidFill>
                  <a:srgbClr val="FF0000"/>
                </a:solidFill>
              </a:rPr>
              <a:t>的流程</a:t>
            </a:r>
            <a:endParaRPr kumimoji="1" lang="en-US" altLang="zh-CN" sz="1400" b="1" dirty="0" smtClean="0">
              <a:solidFill>
                <a:srgbClr val="FF0000"/>
              </a:solidFill>
            </a:endParaRPr>
          </a:p>
          <a:p>
            <a:r>
              <a:rPr lang="zh-CN" altLang="en-US" sz="1400" dirty="0" smtClean="0"/>
              <a:t>这两个设计是</a:t>
            </a:r>
            <a:r>
              <a:rPr lang="en-US" altLang="zh-CN" sz="1400" dirty="0" smtClean="0"/>
              <a:t>PASA</a:t>
            </a:r>
            <a:r>
              <a:rPr lang="zh-CN" altLang="en-US" sz="1400" dirty="0" smtClean="0"/>
              <a:t>的</a:t>
            </a:r>
            <a:r>
              <a:rPr lang="en-US" altLang="zh-CN" sz="1400" dirty="0" smtClean="0"/>
              <a:t>Eric</a:t>
            </a:r>
            <a:r>
              <a:rPr lang="zh-CN" altLang="en-US" sz="1400" dirty="0" smtClean="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smtClean="0"/>
              <a:t>TEK</a:t>
            </a:r>
            <a:r>
              <a:rPr lang="zh-CN" altLang="en-US" sz="1200" dirty="0" smtClean="0"/>
              <a:t>是</a:t>
            </a:r>
            <a:r>
              <a:rPr lang="en-US" altLang="zh-CN" sz="1200" dirty="0" smtClean="0"/>
              <a:t>OEM</a:t>
            </a:r>
            <a:r>
              <a:rPr lang="zh-CN" altLang="en-US" sz="1200" dirty="0" smtClean="0"/>
              <a:t>和</a:t>
            </a:r>
            <a:r>
              <a:rPr lang="en-US" altLang="zh-CN" sz="1200" dirty="0" smtClean="0"/>
              <a:t>HU</a:t>
            </a:r>
            <a:r>
              <a:rPr lang="zh-CN" altLang="en-US" sz="1200" dirty="0" smtClean="0"/>
              <a:t>事先共享好的</a:t>
            </a:r>
            <a:r>
              <a:rPr lang="en-US" altLang="zh-CN" sz="1200" dirty="0" smtClean="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smtClean="0"/>
              <a:t>SW Update = software package</a:t>
            </a:r>
          </a:p>
          <a:p>
            <a:r>
              <a:rPr lang="zh-CN" altLang="en-US" sz="1200" dirty="0" smtClean="0"/>
              <a:t>是被加密了之后再传给</a:t>
            </a:r>
            <a:r>
              <a:rPr lang="en-US" altLang="zh-CN" sz="1200" dirty="0" smtClean="0"/>
              <a:t>HU</a:t>
            </a:r>
            <a:r>
              <a:rPr lang="zh-CN" altLang="en-US" sz="1200" dirty="0" smtClean="0"/>
              <a:t>的</a:t>
            </a:r>
            <a:endParaRPr lang="en-US" altLang="zh-CN" sz="1200" dirty="0" smtClean="0"/>
          </a:p>
          <a:p>
            <a:r>
              <a:rPr kumimoji="1" lang="zh-CN" altLang="en-US" sz="1200" dirty="0" smtClean="0"/>
              <a:t>加密用</a:t>
            </a:r>
            <a:r>
              <a:rPr kumimoji="1" lang="en-US" altLang="zh-CN" sz="1200" dirty="0" smtClean="0"/>
              <a:t>key</a:t>
            </a:r>
            <a:r>
              <a:rPr kumimoji="1" lang="zh-CN" altLang="en-US" sz="1200" dirty="0" smtClean="0"/>
              <a:t>是</a:t>
            </a:r>
            <a:r>
              <a:rPr kumimoji="1" lang="en-US" altLang="zh-CN" sz="1200" dirty="0" smtClean="0"/>
              <a:t>PASA</a:t>
            </a:r>
            <a:r>
              <a:rPr kumimoji="1" lang="zh-CN" altLang="en-US" sz="1200" dirty="0" smtClean="0"/>
              <a:t>的</a:t>
            </a:r>
            <a:r>
              <a:rPr kumimoji="1" lang="en-US" altLang="zh-CN" sz="1200" dirty="0" err="1" smtClean="0"/>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key exchange</a:t>
            </a:r>
            <a:r>
              <a:rPr kumimoji="1" lang="zh-CN" altLang="en-US" dirty="0" smtClean="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smtClean="0"/>
              <a:t>OEM</a:t>
            </a:r>
            <a:r>
              <a:rPr kumimoji="1" lang="zh-CN" altLang="en-US" sz="1400" dirty="0" smtClean="0"/>
              <a:t>的</a:t>
            </a:r>
            <a:r>
              <a:rPr kumimoji="1" lang="en-US" altLang="zh-CN" sz="1400" dirty="0" smtClean="0"/>
              <a:t>private key</a:t>
            </a:r>
            <a:r>
              <a:rPr kumimoji="1" lang="zh-CN" altLang="en-US" sz="1400" dirty="0" smtClean="0"/>
              <a:t>只有</a:t>
            </a:r>
            <a:r>
              <a:rPr kumimoji="1" lang="en-US" altLang="zh-CN" sz="1400" dirty="0" smtClean="0"/>
              <a:t>OEM</a:t>
            </a:r>
            <a:r>
              <a:rPr kumimoji="1" lang="zh-CN" altLang="en-US" sz="1400" dirty="0" smtClean="0"/>
              <a:t>和</a:t>
            </a:r>
            <a:r>
              <a:rPr kumimoji="1" lang="en-US" altLang="zh-CN" sz="1400" dirty="0" smtClean="0"/>
              <a:t>HU</a:t>
            </a:r>
            <a:r>
              <a:rPr kumimoji="1" lang="zh-CN" altLang="en-US" sz="1400" dirty="0" smtClean="0"/>
              <a:t>的</a:t>
            </a:r>
            <a:r>
              <a:rPr kumimoji="1" lang="en-US" altLang="zh-CN" sz="1400" dirty="0" err="1" smtClean="0"/>
              <a:t>trustzone</a:t>
            </a:r>
            <a:r>
              <a:rPr kumimoji="1" lang="zh-CN" altLang="en-US" sz="1400" dirty="0" smtClean="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蓝色虚线</a:t>
            </a:r>
            <a:r>
              <a:rPr kumimoji="1" lang="en-US" altLang="zh-CN" sz="1050" dirty="0" smtClean="0"/>
              <a:t>box</a:t>
            </a:r>
            <a:r>
              <a:rPr kumimoji="1" lang="zh-CN" altLang="en-US" sz="1050" dirty="0" smtClean="0"/>
              <a:t>中是一整个</a:t>
            </a:r>
            <a:r>
              <a:rPr kumimoji="1" lang="en-US" altLang="zh-CN" sz="1050" dirty="0" smtClean="0"/>
              <a:t>OTA package</a:t>
            </a:r>
            <a:r>
              <a:rPr kumimoji="1" lang="zh-CN" altLang="en-US" sz="1050" dirty="0" smtClean="0"/>
              <a:t>，是加密的，加密用</a:t>
            </a:r>
            <a:r>
              <a:rPr kumimoji="1" lang="en-US" altLang="zh-CN" sz="1050" dirty="0" smtClean="0"/>
              <a:t>key exchange</a:t>
            </a:r>
            <a:r>
              <a:rPr kumimoji="1" lang="zh-CN" altLang="en-US" sz="1050" smtClean="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xmlns=""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xmlns=""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xmlns=""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68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smtClean="0">
                <a:solidFill>
                  <a:srgbClr val="FF0000"/>
                </a:solidFill>
              </a:rPr>
              <a:t>EAL</a:t>
            </a:r>
            <a:r>
              <a:rPr kumimoji="1" lang="en-US" altLang="ja-JP" dirty="0" smtClean="0">
                <a:solidFill>
                  <a:srgbClr val="FF0000"/>
                </a:solidFill>
              </a:rPr>
              <a:t> </a:t>
            </a:r>
            <a:r>
              <a:rPr kumimoji="1" lang="en-US" altLang="ja-JP" dirty="0" smtClean="0"/>
              <a:t>(</a:t>
            </a:r>
            <a:r>
              <a:rPr kumimoji="1" lang="zh-CN" altLang="en-US" dirty="0" smtClean="0"/>
              <a:t>最低</a:t>
            </a:r>
            <a:r>
              <a:rPr kumimoji="1" lang="en-US" altLang="ja-JP" dirty="0" smtClean="0"/>
              <a:t>1~7</a:t>
            </a:r>
            <a:r>
              <a:rPr lang="zh-CN" altLang="en-US" dirty="0"/>
              <a:t>最高</a:t>
            </a:r>
            <a:r>
              <a:rPr kumimoji="1" lang="en-US" altLang="ja-JP" dirty="0" smtClean="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endParaRPr lang="en-US" altLang="ja-JP" dirty="0" smtClean="0"/>
          </a:p>
          <a:p>
            <a:pPr marL="285750" indent="-285750">
              <a:buFont typeface="Arial" panose="020B0604020202020204" pitchFamily="34" charset="0"/>
              <a:buChar char="•"/>
            </a:pPr>
            <a:r>
              <a:rPr lang="en-US" altLang="ja-JP" dirty="0" smtClean="0"/>
              <a:t>To </a:t>
            </a:r>
            <a:r>
              <a:rPr lang="en-US" altLang="ja-JP" dirty="0"/>
              <a:t>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r>
              <a:rPr lang="en-US" altLang="ja-JP" dirty="0" smtClean="0"/>
              <a:t>.</a:t>
            </a:r>
          </a:p>
          <a:p>
            <a:pPr marL="285750" indent="-285750">
              <a:buFont typeface="Arial" panose="020B0604020202020204" pitchFamily="34" charset="0"/>
              <a:buChar char="•"/>
            </a:pPr>
            <a:r>
              <a:rPr kumimoji="1" lang="zh-CN" altLang="en-US" dirty="0" smtClean="0"/>
              <a:t>一般来讲，作为</a:t>
            </a:r>
            <a:r>
              <a:rPr kumimoji="1" lang="en-US" altLang="zh-CN" dirty="0" smtClean="0"/>
              <a:t>vendor</a:t>
            </a:r>
            <a:r>
              <a:rPr kumimoji="1" lang="zh-CN" altLang="en-US" dirty="0" smtClean="0"/>
              <a:t>而言最常用的是</a:t>
            </a:r>
            <a:r>
              <a:rPr kumimoji="1" lang="en-US" altLang="zh-CN" dirty="0" smtClean="0">
                <a:solidFill>
                  <a:srgbClr val="FF0000"/>
                </a:solidFill>
              </a:rPr>
              <a:t>EAL4</a:t>
            </a:r>
            <a:r>
              <a:rPr lang="en-US" altLang="zh-CN" dirty="0" smtClean="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smtClean="0"/>
              <a:t>EAL1</a:t>
            </a:r>
            <a:r>
              <a:rPr lang="en-US" altLang="ja-JP" dirty="0"/>
              <a:t>: Functionally Tested</a:t>
            </a:r>
          </a:p>
          <a:p>
            <a:pPr marL="285750" indent="-285750">
              <a:buFont typeface="Arial" panose="020B0604020202020204" pitchFamily="34" charset="0"/>
              <a:buChar char="•"/>
            </a:pPr>
            <a:r>
              <a:rPr lang="en-US" altLang="ja-JP" dirty="0" smtClean="0"/>
              <a:t>EAL2</a:t>
            </a:r>
            <a:r>
              <a:rPr lang="en-US" altLang="ja-JP" dirty="0"/>
              <a:t>: Structurally Tested</a:t>
            </a:r>
          </a:p>
          <a:p>
            <a:pPr marL="285750" indent="-285750">
              <a:buFont typeface="Arial" panose="020B0604020202020204" pitchFamily="34" charset="0"/>
              <a:buChar char="•"/>
            </a:pPr>
            <a:r>
              <a:rPr lang="en-US" altLang="ja-JP" dirty="0" smtClean="0"/>
              <a:t>EAL3</a:t>
            </a:r>
            <a:r>
              <a:rPr lang="en-US" altLang="ja-JP" dirty="0"/>
              <a:t>: Methodically Tested and Checked</a:t>
            </a:r>
          </a:p>
          <a:p>
            <a:pPr marL="285750" indent="-285750">
              <a:buFont typeface="Arial" panose="020B0604020202020204" pitchFamily="34" charset="0"/>
              <a:buChar char="•"/>
            </a:pPr>
            <a:r>
              <a:rPr lang="en-US" altLang="ja-JP" dirty="0" smtClean="0"/>
              <a:t>EAL4</a:t>
            </a:r>
            <a:r>
              <a:rPr lang="en-US" altLang="ja-JP" dirty="0"/>
              <a:t>: Methodically Designed, Tested and Reviewed</a:t>
            </a:r>
          </a:p>
          <a:p>
            <a:pPr marL="285750" indent="-285750">
              <a:buFont typeface="Arial" panose="020B0604020202020204" pitchFamily="34" charset="0"/>
              <a:buChar char="•"/>
            </a:pPr>
            <a:r>
              <a:rPr lang="en-US" altLang="ja-JP" dirty="0" smtClean="0"/>
              <a:t>EAL5</a:t>
            </a:r>
            <a:r>
              <a:rPr lang="en-US" altLang="ja-JP" dirty="0"/>
              <a:t>: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smtClean="0"/>
              <a:t>EAL6</a:t>
            </a:r>
            <a:r>
              <a:rPr lang="en-US" altLang="ja-JP" dirty="0"/>
              <a:t>: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smtClean="0"/>
              <a:t>EAL7</a:t>
            </a:r>
            <a:r>
              <a:rPr lang="en-US" altLang="ja-JP" dirty="0"/>
              <a:t>: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xmlns=""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xmlns=""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xmlns=""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28461</TotalTime>
  <Words>35948</Words>
  <Application>Microsoft Office PowerPoint</Application>
  <PresentationFormat>画面に合わせる (4:3)</PresentationFormat>
  <Paragraphs>3781</Paragraphs>
  <Slides>162</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3822</cp:revision>
  <dcterms:created xsi:type="dcterms:W3CDTF">2016-01-14T23:49:10Z</dcterms:created>
  <dcterms:modified xsi:type="dcterms:W3CDTF">2018-09-12T08:50:41Z</dcterms:modified>
</cp:coreProperties>
</file>